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1"/>
  </p:notesMasterIdLst>
  <p:sldIdLst>
    <p:sldId id="436" r:id="rId2"/>
    <p:sldId id="391" r:id="rId3"/>
    <p:sldId id="445" r:id="rId4"/>
    <p:sldId id="446" r:id="rId5"/>
    <p:sldId id="447" r:id="rId6"/>
    <p:sldId id="448" r:id="rId7"/>
    <p:sldId id="450" r:id="rId8"/>
    <p:sldId id="451" r:id="rId9"/>
    <p:sldId id="452" r:id="rId10"/>
  </p:sldIdLst>
  <p:sldSz cx="12192000" cy="6858000"/>
  <p:notesSz cx="6808788" cy="9940925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PT_Russia Text" charset="0"/>
      <p:regular r:id="rId16"/>
    </p:embeddedFont>
    <p:embeddedFont>
      <p:font typeface="Tahoma" pitchFamily="34" charset="0"/>
      <p:regular r:id="rId17"/>
      <p:bold r:id="rId18"/>
    </p:embeddedFont>
    <p:embeddedFont>
      <p:font typeface="Ignis et Glacies Sharp" charset="-52"/>
      <p:regular r:id="rId19"/>
    </p:embeddedFont>
    <p:embeddedFont>
      <p:font typeface="Calibri Light" pitchFamily="34" charset="0"/>
      <p:regular r:id="rId20"/>
      <p: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12DC285-CD7F-4A30-9B25-7FCBF48F0DFB}">
          <p14:sldIdLst>
            <p14:sldId id="436"/>
            <p14:sldId id="391"/>
            <p14:sldId id="445"/>
            <p14:sldId id="446"/>
            <p14:sldId id="447"/>
            <p14:sldId id="448"/>
            <p14:sldId id="450"/>
            <p14:sldId id="451"/>
            <p14:sldId id="452"/>
          </p14:sldIdLst>
        </p14:section>
      </p14:sectionLst>
    </p:ext>
    <p:ext uri="{EFAFB233-063F-42B5-8137-9DF3F51BA10A}">
      <p15:sldGuideLst xmlns:p15="http://schemas.microsoft.com/office/powerpoint/2012/main" xmlns="">
        <p15:guide id="3" orient="horz" pos="127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8" orient="horz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оробьев Максим Сергеевич" initials="ВМС" lastIdx="4" clrIdx="0">
    <p:extLst>
      <p:ext uri="{19B8F6BF-5375-455C-9EA6-DF929625EA0E}">
        <p15:presenceInfo xmlns:p15="http://schemas.microsoft.com/office/powerpoint/2012/main" xmlns="" userId="S-1-5-21-3131311301-2991779649-3226889198-3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77"/>
    <a:srgbClr val="CCFF66"/>
    <a:srgbClr val="00FF00"/>
    <a:srgbClr val="006D5C"/>
    <a:srgbClr val="91C44C"/>
    <a:srgbClr val="000066"/>
    <a:srgbClr val="010B23"/>
    <a:srgbClr val="4145A8"/>
    <a:srgbClr val="99CCFF"/>
    <a:srgbClr val="BFDE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05" autoAdjust="0"/>
    <p:restoredTop sz="94552" autoAdjust="0"/>
  </p:normalViewPr>
  <p:slideViewPr>
    <p:cSldViewPr snapToObjects="1">
      <p:cViewPr>
        <p:scale>
          <a:sx n="87" d="100"/>
          <a:sy n="87" d="100"/>
        </p:scale>
        <p:origin x="-653" y="187"/>
      </p:cViewPr>
      <p:guideLst>
        <p:guide orient="horz" pos="1271"/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52800" cy="352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commentAuthors" Target="commentAuthors.xml"/>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fif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jpeg>
</file>

<file path=ppt/media/image7.jpg>
</file>

<file path=ppt/media/image8.jpe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6738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2557-824E-4664-A5B0-BB3FF3966587}" type="datetimeFigureOut">
              <a:rPr lang="ru-RU" smtClean="0"/>
              <a:pPr/>
              <a:t>14.06.2020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61062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0879" y="4784070"/>
            <a:ext cx="5447030" cy="3914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6738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776D8-2824-44FB-AC88-36C1ECBA20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2128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585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115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575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2904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219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074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395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7114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228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E5B653C-DDDE-8743-B112-232B66616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26E9DA7C-DF4C-AB4A-990E-C0E8C3D874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EBAAEE48-8AFD-A540-8C54-F69AD899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4CD7-1F3D-4025-95FD-1475825FBCD2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C7F725E-0872-0943-A7C9-316BC4AFD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518244ED-2F2F-F54E-A61F-90EABE3A1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252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08111F4-EB58-1C41-B597-CD4E8627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20E77712-97D8-1047-A695-CA62998E7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2423C34D-AE9B-3C43-9298-B7C85B49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90D1-E3DA-419B-B383-EAF7C59C11CF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80781470-5067-F844-9ECD-C4448F96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DC86B3EB-F89E-354F-96A5-E47AA2E5F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50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xmlns="" id="{D062A217-331A-D246-8B98-B0C034C9A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xmlns="" id="{1B42B9A9-A8C0-AC46-A211-C76612B1E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1B16FB8A-1753-8D4B-AFB6-63FEE936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CDA31-4F25-464F-A22B-EEB09E18B0AF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89243F5-686B-B04A-A77E-1110E35D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959169-EE30-364D-A7E9-D467D622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3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9D0940B-8ED7-2F42-8FF2-1C8A7AEE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C0421DB-79AA-B247-A5C1-93A69837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6E2E8B06-6F48-9A47-AC3D-44C0EE75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49B5-C82B-44EC-AF3D-B3E4E77AA047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1E88215B-A757-4345-B78A-8949A623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5C5B23D7-607B-AE40-8C93-1C3EB42FF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2588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6755428-E721-4F4F-809C-345DC52B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582006D6-0C37-F747-A21D-1C4536F2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1539FC41-56C4-2248-81DC-CE6CED7D4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AEAC8-39DB-464E-8366-6AEDB47D9EA3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6C13D2D7-8D30-474B-9649-C80ECC5C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15B1D3B9-DAF4-1444-B491-B90C921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422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5B31095-048B-A944-A1B6-894C6A92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D07CA6D2-20D9-9B46-96DC-03A63848E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E4219E63-1956-294E-B535-E1031CE9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8490981E-AA58-A14C-A092-A0792BD2D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BD3A-D1E7-46B8-B4A8-67152BFEC5E8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B7DEA6D6-A474-C34E-959C-70D924FA1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0AA0F39C-2017-3749-AF1D-9FBF2A2D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8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265A288-AE71-6D4C-87C6-108AD704F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F82897AA-4959-8142-A830-AA2D03053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xmlns="" id="{C5A2F228-A44B-DD44-B7B3-1C4E19B25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xmlns="" id="{2FF0060D-E7CE-7942-879B-3B85B16AF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xmlns="" id="{30DD8F2E-A3EC-E745-B830-F98921A68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xmlns="" id="{26314F88-825B-F540-B5DA-BB439441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D762F-4C5A-4BA0-8A54-63BE1CA1B83C}" type="datetime1">
              <a:rPr lang="ru-RU" smtClean="0"/>
              <a:t>14.06.2020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xmlns="" id="{065C776E-C857-294F-84EC-62A38027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xmlns="" id="{FF51B0FD-8A43-7349-B857-6228FA94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94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A374E5C-F1EB-E24F-B3E6-F3F54954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74D2CF13-6ABE-4E43-AD35-6AB5299D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FC754-E71C-4253-B3AA-2F9CED58E566}" type="datetime1">
              <a:rPr lang="ru-RU" smtClean="0"/>
              <a:t>14.06.2020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31AFA6D8-B18D-224A-B96F-4BBF55AD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C819D82D-1D57-3642-977E-580F428C7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4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A5A82066-114E-CA4B-82B7-0D0198CBD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0E49-9172-4B33-8044-3A613677524C}" type="datetime1">
              <a:rPr lang="ru-RU" smtClean="0"/>
              <a:t>14.06.2020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xmlns="" id="{60A6A738-68A2-3941-A049-AA0935DB6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xmlns="" id="{98A2B700-65A8-9647-950A-021C19EDE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1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832A0C8-BA46-2040-A231-EA32AC3B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07BD83AC-1937-364E-AAF2-2519D619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5DCB7C95-5A6E-B449-8F05-27E4E1910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29A5FB29-3A36-E045-A6D0-A701383E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D83CB-AFC5-47E8-AACC-4D7DAC083099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3E7E135E-A6FC-A743-8B27-9DE5251D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C4A1B7ED-FE18-EB48-AEDF-2BCB7C1D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476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05B2724-EFB7-EA40-BF12-86942EB6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xmlns="" id="{50FD07C4-BBE4-2943-A85E-B48F20852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xmlns="" id="{DFBA56B1-312B-1247-B147-E4E671667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xmlns="" id="{8B266181-48B5-CD48-8BD3-B74BCC4C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45BB3-EED7-408B-BCF6-C7716A9BB394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xmlns="" id="{A0F3A633-0345-5B45-84CC-1FE001C11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xmlns="" id="{93309FB3-6312-5C48-B03F-CC1888FF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639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CDB9BB66-59C3-504F-9757-471B3F78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77EEA4BB-6BCE-9040-8404-B357F12B5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32188EC-9119-2349-A48D-E37411808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D8CBC-C93E-4FFF-8DAE-476901CCA963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62B0D17F-FA94-9340-8CF0-73B1624B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6EFD23B4-16C6-214C-A458-92AB9F2CE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57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jf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9.jfif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2.png"/><Relationship Id="rId9" Type="http://schemas.openxmlformats.org/officeDocument/2006/relationships/image" Target="../media/image16.jf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2920800" y="2953089"/>
            <a:ext cx="7056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44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Система «Бродяга»</a:t>
            </a:r>
            <a:endParaRPr lang="ru-RU" sz="4400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7129740" y="3974153"/>
            <a:ext cx="476280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36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Команда «ОНТ»</a:t>
            </a:r>
            <a:endParaRPr lang="ru-RU" sz="3600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9511141" y="1833084"/>
            <a:ext cx="2469601" cy="61555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14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Министерство </a:t>
            </a:r>
          </a:p>
          <a:p>
            <a:pPr algn="ctr"/>
            <a:r>
              <a:rPr lang="ru-RU" sz="8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цифрового развития и связи </a:t>
            </a:r>
          </a:p>
          <a:p>
            <a:pPr algn="ctr"/>
            <a:r>
              <a:rPr lang="ru-RU" sz="105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Оренбургской области</a:t>
            </a:r>
            <a:endParaRPr lang="ru-RU" sz="1050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Информационная безопасность, защита каналов связи, шифрование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200" y="5898600"/>
            <a:ext cx="1411200" cy="559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075" y="240724"/>
            <a:ext cx="1415735" cy="1609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 descr="Файл:MegaFon sign+logo horiz green RU (RGB).svg — Википедия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200" y="5816766"/>
            <a:ext cx="2822400" cy="84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00" y="647784"/>
            <a:ext cx="2987075" cy="23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39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Скругленный прямоугольник 193"/>
          <p:cNvSpPr/>
          <p:nvPr/>
        </p:nvSpPr>
        <p:spPr>
          <a:xfrm>
            <a:off x="533477" y="1511303"/>
            <a:ext cx="3092924" cy="506497"/>
          </a:xfrm>
          <a:prstGeom prst="roundRect">
            <a:avLst/>
          </a:prstGeom>
          <a:solidFill>
            <a:srgbClr val="002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Команда «ОНТ»</a:t>
            </a:r>
          </a:p>
        </p:txBody>
      </p:sp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503626" y="-5476039"/>
            <a:ext cx="1254125" cy="12196763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77493" y="40332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КОМАНДЕ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8" name="Прямоугольник 6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</a:p>
        </p:txBody>
      </p:sp>
      <p:sp>
        <p:nvSpPr>
          <p:cNvPr id="69" name="Скругленный прямоугольник 68"/>
          <p:cNvSpPr/>
          <p:nvPr/>
        </p:nvSpPr>
        <p:spPr>
          <a:xfrm>
            <a:off x="533477" y="2879205"/>
            <a:ext cx="3092924" cy="536835"/>
          </a:xfrm>
          <a:prstGeom prst="roundRect">
            <a:avLst/>
          </a:prstGeom>
          <a:solidFill>
            <a:srgbClr val="002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Состав команды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646986" y="2048332"/>
            <a:ext cx="1096742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ru-RU" sz="32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Команда студентов «</a:t>
            </a:r>
            <a:r>
              <a:rPr lang="ru-RU" sz="3200" b="1" cap="all" dirty="0" err="1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Орского</a:t>
            </a:r>
            <a:r>
              <a:rPr lang="ru-RU" sz="32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 нефтяного техникума»</a:t>
            </a:r>
            <a:endParaRPr lang="ru-RU" sz="3200" b="1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16410" y="5331202"/>
            <a:ext cx="2917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Семенов Данил</a:t>
            </a:r>
            <a:endParaRPr lang="ru-RU" sz="3200" dirty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43200" y="5335875"/>
            <a:ext cx="31059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Пономарев Илья</a:t>
            </a:r>
            <a:endParaRPr lang="ru-RU" sz="3200" dirty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271200" y="5299133"/>
            <a:ext cx="3528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Симирский Дмитрий</a:t>
            </a:r>
            <a:endParaRPr lang="ru-RU" sz="3200" dirty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8400" y="5330960"/>
            <a:ext cx="2301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Финк Игорь</a:t>
            </a:r>
            <a:endParaRPr lang="ru-RU" sz="3200" dirty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79"/>
          <a:stretch/>
        </p:blipFill>
        <p:spPr>
          <a:xfrm rot="21143689">
            <a:off x="3378301" y="3716136"/>
            <a:ext cx="1375816" cy="167367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469" y="3632455"/>
            <a:ext cx="1354041" cy="169874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Рисунок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760"/>
          <a:stretch/>
        </p:blipFill>
        <p:spPr>
          <a:xfrm rot="21367321">
            <a:off x="586325" y="3795683"/>
            <a:ext cx="1246412" cy="14629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52" name="Picture 4" descr="https://sun9-3.userapi.com/uquA_htMBgqzP0N3VArou2LCNlRbizxC_w_mAw/arfbK932EJU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1576" y="3899114"/>
            <a:ext cx="1382174" cy="138217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8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8"/>
          <a:stretch/>
        </p:blipFill>
        <p:spPr>
          <a:xfrm>
            <a:off x="8212800" y="1312200"/>
            <a:ext cx="2971018" cy="4899021"/>
          </a:xfrm>
          <a:prstGeom prst="rect">
            <a:avLst/>
          </a:prstGeom>
        </p:spPr>
      </p:pic>
      <p:sp>
        <p:nvSpPr>
          <p:cNvPr id="225" name="Прямоугольник 224"/>
          <p:cNvSpPr/>
          <p:nvPr/>
        </p:nvSpPr>
        <p:spPr>
          <a:xfrm>
            <a:off x="495868" y="1312200"/>
            <a:ext cx="6894425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fontAlgn="base"/>
            <a:r>
              <a:rPr lang="ru-RU" sz="1600" dirty="0" smtClean="0"/>
              <a:t>Мобильные </a:t>
            </a:r>
            <a:r>
              <a:rPr lang="ru-RU" sz="1600" dirty="0"/>
              <a:t>приложения удобнее и быстрее мобильных сайтов.</a:t>
            </a:r>
          </a:p>
          <a:p>
            <a:pPr indent="457200" fontAlgn="base"/>
            <a:endParaRPr lang="ru-RU" sz="1600" dirty="0" smtClean="0"/>
          </a:p>
          <a:p>
            <a:pPr indent="457200" fontAlgn="base"/>
            <a:r>
              <a:rPr lang="ru-RU" sz="1600" dirty="0" smtClean="0"/>
              <a:t>Приложения </a:t>
            </a:r>
            <a:r>
              <a:rPr lang="ru-RU" sz="1600" dirty="0"/>
              <a:t>превосходят сайты в следующих аспектах:</a:t>
            </a:r>
          </a:p>
          <a:p>
            <a:pPr indent="457200" fontAlgn="base"/>
            <a:r>
              <a:rPr lang="ru-RU" sz="1600" dirty="0" smtClean="0"/>
              <a:t>- доступ </a:t>
            </a:r>
            <a:r>
              <a:rPr lang="ru-RU" sz="1600" dirty="0"/>
              <a:t>к нативным функциям смартфона (видеокамере, GPS-навигатору, функции распознавания голоса),</a:t>
            </a:r>
          </a:p>
          <a:p>
            <a:pPr indent="457200" fontAlgn="base"/>
            <a:r>
              <a:rPr lang="ru-RU" sz="1600" dirty="0" smtClean="0"/>
              <a:t>- интерактивность </a:t>
            </a:r>
            <a:r>
              <a:rPr lang="ru-RU" sz="1600" dirty="0"/>
              <a:t>(интеграцией с социальными сетями) и персонализация контента.</a:t>
            </a:r>
          </a:p>
          <a:p>
            <a:pPr indent="457200" fontAlgn="base"/>
            <a:r>
              <a:rPr lang="ru-RU" sz="1600" dirty="0" smtClean="0"/>
              <a:t>- удобство </a:t>
            </a:r>
            <a:r>
              <a:rPr lang="ru-RU" sz="1600" dirty="0"/>
              <a:t>в использовании и лучшая адаптация под мобильные устройства.</a:t>
            </a:r>
          </a:p>
          <a:p>
            <a:pPr indent="457200" fontAlgn="base"/>
            <a:endParaRPr lang="ru-RU" sz="1600" dirty="0" smtClean="0"/>
          </a:p>
          <a:p>
            <a:pPr indent="457200" fontAlgn="base"/>
            <a:r>
              <a:rPr lang="ru-RU" sz="1600" dirty="0" smtClean="0"/>
              <a:t>Общеизвестно</a:t>
            </a:r>
            <a:r>
              <a:rPr lang="ru-RU" sz="1600" dirty="0"/>
              <a:t>, пользователи выбирают то, что быстрее и удобнее, а значит, ваши клиенты наверняка предпочтут приложение на </a:t>
            </a:r>
            <a:r>
              <a:rPr lang="ru-RU" sz="1600" dirty="0" err="1"/>
              <a:t>Android</a:t>
            </a:r>
            <a:r>
              <a:rPr lang="ru-RU" sz="1600" dirty="0"/>
              <a:t> или </a:t>
            </a:r>
            <a:r>
              <a:rPr lang="ru-RU" sz="1600" dirty="0" err="1"/>
              <a:t>iOS</a:t>
            </a:r>
            <a:r>
              <a:rPr lang="ru-RU" sz="1600" dirty="0"/>
              <a:t> мобильному сайту.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marL="285750" indent="-285750" algn="just">
              <a:lnSpc>
                <a:spcPct val="75000"/>
              </a:lnSpc>
              <a:buFont typeface="Arial" pitchFamily="34" charset="0"/>
              <a:buChar char="•"/>
            </a:pPr>
            <a:r>
              <a:rPr lang="ru-RU" sz="16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ми</a:t>
            </a: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432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</a:p>
        </p:txBody>
      </p:sp>
      <p:sp>
        <p:nvSpPr>
          <p:cNvPr id="2" name="AutoShape 7" descr="blob:https://web.whatsapp.com/602df474-9d37-48d9-808e-6342ec1dc2e3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544" y="2772797"/>
            <a:ext cx="2987075" cy="2370600"/>
          </a:xfrm>
          <a:prstGeom prst="rect">
            <a:avLst/>
          </a:prstGeom>
        </p:spPr>
      </p:pic>
      <p:sp>
        <p:nvSpPr>
          <p:cNvPr id="3" name="AutoShape 9" descr="blob:https://web.whatsapp.com/602df474-9d37-48d9-808e-6342ec1dc2e3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841480" y="4840200"/>
            <a:ext cx="61015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Наши </a:t>
            </a:r>
            <a:r>
              <a:rPr lang="ru-RU" dirty="0" smtClean="0"/>
              <a:t>преимущества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Интуитивно </a:t>
            </a:r>
            <a:r>
              <a:rPr lang="ru-RU" dirty="0" smtClean="0"/>
              <a:t>понятный интерфейс</a:t>
            </a:r>
            <a:r>
              <a:rPr lang="ru-RU" dirty="0" smtClean="0"/>
              <a:t>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Возможность указания геолокации;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Возможность фото фиксации;</a:t>
            </a:r>
            <a:endParaRPr lang="ru-RU" dirty="0" smtClean="0"/>
          </a:p>
          <a:p>
            <a:pPr marL="285750" indent="-285750">
              <a:buFontTx/>
              <a:buChar char="-"/>
            </a:pPr>
            <a:r>
              <a:rPr lang="ru-RU" dirty="0" smtClean="0"/>
              <a:t>Удобство подачи заявок и </a:t>
            </a:r>
            <a:r>
              <a:rPr lang="ru-RU" dirty="0" smtClean="0"/>
              <a:t>контроль</a:t>
            </a:r>
            <a:r>
              <a:rPr lang="en-US" dirty="0" smtClean="0"/>
              <a:t>.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87805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</a:p>
        </p:txBody>
      </p:sp>
      <p:pic>
        <p:nvPicPr>
          <p:cNvPr id="4098" name="Picture 2" descr="https://avatars.mds.yandex.net/get-pdb/2815434/defdcd03-7c06-4b0f-9316-4709ef226492/s1200?webp=fals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3" y="1466147"/>
            <a:ext cx="2822400" cy="282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yt3.ggpht.com/a/AGF-l7_R86-lP2g1A4Sce-Xsfl9KJWIVLlUcemFXag=s900-c-k-c0xffffffff-no-rj-m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833" y="1312200"/>
            <a:ext cx="3121986" cy="3121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s://psv4.userapi.com/c856324/u174441161/docs/d8/676d1aff2002/Screenshot_2020-06-13_17_22_40.png?extra=SI3TXKf3JkX7mDTLk_BrGKk9vJVpV117RKY3RiugCd16LVYzrEWTK9eRGnUQZeaZbbk-0--OioWKnTc0cYwHzudK_rqgky6k_93hOHcpJ2Re4_4ozap5mqZIErKlKC9uSZVNgzORpOmJuBAfrRc6Y2w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249" y="1647810"/>
            <a:ext cx="3442089" cy="354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8"/>
          <a:stretch/>
        </p:blipFill>
        <p:spPr>
          <a:xfrm>
            <a:off x="2559362" y="1329981"/>
            <a:ext cx="2971018" cy="489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83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8"/>
          <a:stretch/>
        </p:blipFill>
        <p:spPr>
          <a:xfrm>
            <a:off x="4764153" y="1249405"/>
            <a:ext cx="2315088" cy="3817434"/>
          </a:xfrm>
          <a:prstGeom prst="rect">
            <a:avLst/>
          </a:prstGeom>
        </p:spPr>
      </p:pic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450400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КОНКУРЕНТНОЕ ПРЕИМУЩЕСТВО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2" r="986" b="10641"/>
          <a:stretch/>
        </p:blipFill>
        <p:spPr bwMode="auto">
          <a:xfrm>
            <a:off x="378236" y="1522173"/>
            <a:ext cx="3512983" cy="19068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2" t="8692" r="2499" b="10256"/>
          <a:stretch/>
        </p:blipFill>
        <p:spPr bwMode="auto">
          <a:xfrm>
            <a:off x="8137109" y="2806244"/>
            <a:ext cx="3908675" cy="1974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2" t="30897" r="70144" b="40129"/>
          <a:stretch/>
        </p:blipFill>
        <p:spPr bwMode="auto">
          <a:xfrm>
            <a:off x="471402" y="4434619"/>
            <a:ext cx="1174921" cy="1264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796" y="2017800"/>
            <a:ext cx="2604772" cy="2067197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4684800" y="4840200"/>
            <a:ext cx="235635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8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Бродяга</a:t>
            </a:r>
            <a:endParaRPr lang="ru-RU" sz="48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64153" y="5545800"/>
            <a:ext cx="27430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dirty="0" smtClean="0"/>
              <a:t>Авторизация;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Фотосъемка;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Геолокации;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Просмотр заявок.</a:t>
            </a:r>
          </a:p>
          <a:p>
            <a:pPr marL="285750" indent="-285750">
              <a:buFontTx/>
              <a:buChar char="-"/>
            </a:pP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7855339" y="2167809"/>
            <a:ext cx="444096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1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Текстовая подача заявления на сайте без авторизации </a:t>
            </a:r>
          </a:p>
          <a:p>
            <a:pPr algn="ctr"/>
            <a:r>
              <a:rPr lang="ru-RU" sz="1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и обратной связи</a:t>
            </a:r>
            <a:endParaRPr lang="ru-RU" sz="1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882277" y="3772612"/>
            <a:ext cx="2469972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1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Текстовая подача обращения</a:t>
            </a:r>
            <a:endParaRPr lang="ru-RU" sz="1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6" name="AutoShape 2" descr="blob:https://web.whatsapp.com/58591f73-6b9a-4410-9611-fd8d781cc5e2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234"/>
          <a:stretch/>
        </p:blipFill>
        <p:spPr>
          <a:xfrm>
            <a:off x="2134727" y="4122635"/>
            <a:ext cx="1821374" cy="248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45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</a:t>
            </a:r>
            <a:endParaRPr lang="ru-RU" sz="4800" dirty="0">
              <a:solidFill>
                <a:schemeClr val="accent1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Стрелка вправо с вырезом 10"/>
          <p:cNvSpPr/>
          <p:nvPr/>
        </p:nvSpPr>
        <p:spPr>
          <a:xfrm rot="20160575">
            <a:off x="1785734" y="3322788"/>
            <a:ext cx="8895281" cy="1512852"/>
          </a:xfrm>
          <a:prstGeom prst="notched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Блок-схема: альтернативный процесс 13"/>
          <p:cNvSpPr/>
          <p:nvPr/>
        </p:nvSpPr>
        <p:spPr>
          <a:xfrm>
            <a:off x="341313" y="5545800"/>
            <a:ext cx="1521087" cy="1058400"/>
          </a:xfrm>
          <a:prstGeom prst="flowChartAlternate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ANDROID</a:t>
            </a:r>
          </a:p>
          <a:p>
            <a:pPr algn="ctr"/>
            <a:r>
              <a:rPr lang="ru-RU" dirty="0" smtClean="0"/>
              <a:t>приложение</a:t>
            </a:r>
            <a:endParaRPr lang="ru-RU" dirty="0"/>
          </a:p>
        </p:txBody>
      </p:sp>
      <p:sp>
        <p:nvSpPr>
          <p:cNvPr id="22" name="Скругленная прямоугольная выноска 21"/>
          <p:cNvSpPr/>
          <p:nvPr/>
        </p:nvSpPr>
        <p:spPr>
          <a:xfrm rot="20147225">
            <a:off x="3012876" y="3312148"/>
            <a:ext cx="1883665" cy="853051"/>
          </a:xfrm>
          <a:prstGeom prst="wedgeRoundRectCallout">
            <a:avLst>
              <a:gd name="adj1" fmla="val -17782"/>
              <a:gd name="adj2" fmla="val 85238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Web-</a:t>
            </a:r>
            <a:r>
              <a:rPr lang="ru-RU" dirty="0" smtClean="0"/>
              <a:t>сайт</a:t>
            </a:r>
            <a:endParaRPr lang="ru-RU" dirty="0"/>
          </a:p>
        </p:txBody>
      </p:sp>
      <p:sp>
        <p:nvSpPr>
          <p:cNvPr id="23" name="Скругленная прямоугольная выноска 22"/>
          <p:cNvSpPr/>
          <p:nvPr/>
        </p:nvSpPr>
        <p:spPr>
          <a:xfrm rot="20189201">
            <a:off x="6062861" y="2149915"/>
            <a:ext cx="1642033" cy="850990"/>
          </a:xfrm>
          <a:prstGeom prst="wedgeRoundRectCallout">
            <a:avLst>
              <a:gd name="adj1" fmla="val -16492"/>
              <a:gd name="adj2" fmla="val 87239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iOS</a:t>
            </a:r>
            <a:r>
              <a:rPr lang="en-US" dirty="0" smtClean="0"/>
              <a:t> </a:t>
            </a:r>
            <a:r>
              <a:rPr lang="ru-RU" dirty="0" smtClean="0"/>
              <a:t>приложение</a:t>
            </a:r>
            <a:endParaRPr lang="ru-RU" dirty="0"/>
          </a:p>
        </p:txBody>
      </p:sp>
      <p:pic>
        <p:nvPicPr>
          <p:cNvPr id="25" name="Picture 2" descr="https://avatars.mds.yandex.net/get-pdb/2815434/defdcd03-7c06-4b0f-9316-4709ef226492/s1200?webp=fals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475" y="4487400"/>
            <a:ext cx="1013493" cy="101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Выноска со стрелкой вниз 18"/>
          <p:cNvSpPr/>
          <p:nvPr/>
        </p:nvSpPr>
        <p:spPr>
          <a:xfrm rot="9225514">
            <a:off x="5919629" y="4188682"/>
            <a:ext cx="2411876" cy="1621063"/>
          </a:xfrm>
          <a:prstGeom prst="downArrowCallo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Система обращений граждан по вопросам ЖКХ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058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БИЗНЕС-МОДЕЛЬ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</a:p>
        </p:txBody>
      </p:sp>
      <p:sp>
        <p:nvSpPr>
          <p:cNvPr id="4" name="Блок-схема: узел 3"/>
          <p:cNvSpPr/>
          <p:nvPr/>
        </p:nvSpPr>
        <p:spPr>
          <a:xfrm>
            <a:off x="2182046" y="2575411"/>
            <a:ext cx="2502754" cy="1994833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ru-RU" sz="2000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Косвенный доход</a:t>
            </a:r>
            <a:endParaRPr lang="ru-RU" sz="2000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5887008" y="3341994"/>
            <a:ext cx="429476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6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Социальный эффект</a:t>
            </a:r>
            <a:endParaRPr lang="ru-RU" sz="36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6" name="Блок-схема: узел 5"/>
          <p:cNvSpPr/>
          <p:nvPr/>
        </p:nvSpPr>
        <p:spPr>
          <a:xfrm>
            <a:off x="6623191" y="1477411"/>
            <a:ext cx="2822400" cy="105840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Повышение </a:t>
            </a:r>
          </a:p>
          <a:p>
            <a:pPr algn="ctr"/>
            <a:r>
              <a:rPr lang="ru-RU" dirty="0" smtClean="0"/>
              <a:t>индекса доверия граждан</a:t>
            </a:r>
            <a:endParaRPr lang="ru-RU" dirty="0"/>
          </a:p>
        </p:txBody>
      </p:sp>
      <p:sp>
        <p:nvSpPr>
          <p:cNvPr id="7" name="Стрелка вниз 6"/>
          <p:cNvSpPr/>
          <p:nvPr/>
        </p:nvSpPr>
        <p:spPr>
          <a:xfrm rot="4071459">
            <a:off x="5539963" y="1517361"/>
            <a:ext cx="143788" cy="225264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Блок-схема: узел 9"/>
          <p:cNvSpPr/>
          <p:nvPr/>
        </p:nvSpPr>
        <p:spPr>
          <a:xfrm>
            <a:off x="6825505" y="4658696"/>
            <a:ext cx="3283270" cy="1592704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Сокращение расходов от своевременного решения проблем</a:t>
            </a:r>
            <a:endParaRPr lang="ru-RU" dirty="0"/>
          </a:p>
        </p:txBody>
      </p:sp>
      <p:sp>
        <p:nvSpPr>
          <p:cNvPr id="15" name="Стрелка вниз 14"/>
          <p:cNvSpPr/>
          <p:nvPr/>
        </p:nvSpPr>
        <p:spPr>
          <a:xfrm rot="6615548">
            <a:off x="5539371" y="3414361"/>
            <a:ext cx="144972" cy="265829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314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5" t="7308" r="31130" b="10897"/>
          <a:stretch/>
        </p:blipFill>
        <p:spPr bwMode="auto">
          <a:xfrm>
            <a:off x="399405" y="1665000"/>
            <a:ext cx="3565281" cy="28047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38" t="15649" r="37620" b="10128"/>
          <a:stretch/>
        </p:blipFill>
        <p:spPr bwMode="auto">
          <a:xfrm>
            <a:off x="8212800" y="1665000"/>
            <a:ext cx="3175200" cy="2854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77" t="29615" r="40504" b="11282"/>
          <a:stretch/>
        </p:blipFill>
        <p:spPr bwMode="auto">
          <a:xfrm>
            <a:off x="4332000" y="3781800"/>
            <a:ext cx="3507730" cy="26552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1147501" y="5193000"/>
            <a:ext cx="19758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Отлов</a:t>
            </a:r>
            <a:endParaRPr lang="ru-RU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703114" y="2144043"/>
            <a:ext cx="27655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Лечение</a:t>
            </a:r>
            <a:endParaRPr lang="ru-RU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7877933" y="5148935"/>
            <a:ext cx="423866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Безопасность</a:t>
            </a:r>
            <a:endParaRPr lang="ru-RU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4487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xmlns="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16382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9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00088" y="2017800"/>
            <a:ext cx="57487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Слабые места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Авторизация через ЕСИА;</a:t>
            </a:r>
          </a:p>
          <a:p>
            <a:endParaRPr lang="ru-RU" dirty="0" smtClean="0"/>
          </a:p>
          <a:p>
            <a:r>
              <a:rPr lang="ru-RU" dirty="0" smtClean="0"/>
              <a:t>Перспективы: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Добавление работы с приютом;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Переход с </a:t>
            </a:r>
            <a:r>
              <a:rPr lang="en-US" dirty="0" smtClean="0"/>
              <a:t>Firebase </a:t>
            </a:r>
            <a:r>
              <a:rPr lang="ru-RU" dirty="0" smtClean="0"/>
              <a:t>на </a:t>
            </a:r>
            <a:r>
              <a:rPr lang="en-US" dirty="0" smtClean="0"/>
              <a:t>API.</a:t>
            </a:r>
            <a:endParaRPr lang="ru-RU" dirty="0" smtClean="0"/>
          </a:p>
          <a:p>
            <a:pPr marL="285750" indent="-285750">
              <a:buFontTx/>
              <a:buChar char="-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490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17187</TotalTime>
  <Words>282</Words>
  <Application>Microsoft Office PowerPoint</Application>
  <PresentationFormat>Произвольный</PresentationFormat>
  <Paragraphs>100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Arial</vt:lpstr>
      <vt:lpstr>Calibri</vt:lpstr>
      <vt:lpstr>Times New Roman</vt:lpstr>
      <vt:lpstr>PT_Russia Text</vt:lpstr>
      <vt:lpstr>Tahoma</vt:lpstr>
      <vt:lpstr>Ignis et Glacies Sharp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Nick Zimin</dc:creator>
  <cp:lastModifiedBy>Пользователь</cp:lastModifiedBy>
  <cp:revision>886</cp:revision>
  <cp:lastPrinted>2019-09-30T09:52:41Z</cp:lastPrinted>
  <dcterms:created xsi:type="dcterms:W3CDTF">2019-02-14T15:03:49Z</dcterms:created>
  <dcterms:modified xsi:type="dcterms:W3CDTF">2020-06-14T06:45:10Z</dcterms:modified>
</cp:coreProperties>
</file>

<file path=docProps/thumbnail.jpeg>
</file>